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35" r:id="rId5"/>
    <p:sldId id="336" r:id="rId6"/>
    <p:sldId id="339" r:id="rId7"/>
    <p:sldId id="337" r:id="rId8"/>
    <p:sldId id="338" r:id="rId9"/>
    <p:sldId id="340" r:id="rId10"/>
    <p:sldId id="341" r:id="rId11"/>
    <p:sldId id="342" r:id="rId12"/>
    <p:sldId id="343" r:id="rId13"/>
    <p:sldId id="344" r:id="rId14"/>
    <p:sldId id="345" r:id="rId15"/>
    <p:sldId id="346" r:id="rId16"/>
    <p:sldId id="34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67" autoAdjust="0"/>
    <p:restoredTop sz="95394" autoAdjust="0"/>
  </p:normalViewPr>
  <p:slideViewPr>
    <p:cSldViewPr snapToGrid="0">
      <p:cViewPr varScale="1">
        <p:scale>
          <a:sx n="61" d="100"/>
          <a:sy n="61" d="100"/>
        </p:scale>
        <p:origin x="1176" y="66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7/24/2025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7/24/2025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0015" y="321733"/>
            <a:ext cx="6086517" cy="2577130"/>
          </a:xfrm>
        </p:spPr>
        <p:txBody>
          <a:bodyPr>
            <a:normAutofit fontScale="90000"/>
          </a:bodyPr>
          <a:lstStyle/>
          <a:p>
            <a:r>
              <a:rPr lang="en-GB" dirty="0"/>
              <a:t>Multi-lingual Chatbot for e-commerce start-up venturing in the Kenyan Market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7E26B5-BB98-E5EE-113B-59E120B90DDC}"/>
              </a:ext>
            </a:extLst>
          </p:cNvPr>
          <p:cNvSpPr txBox="1"/>
          <p:nvPr/>
        </p:nvSpPr>
        <p:spPr>
          <a:xfrm>
            <a:off x="5985638" y="2928402"/>
            <a:ext cx="596053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Automating customer interactions through a machine learning-powered chatbot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A35167-9EEF-4581-E5A1-700EA85CF132}"/>
              </a:ext>
            </a:extLst>
          </p:cNvPr>
          <p:cNvSpPr txBox="1"/>
          <p:nvPr/>
        </p:nvSpPr>
        <p:spPr>
          <a:xfrm>
            <a:off x="5985781" y="3831021"/>
            <a:ext cx="57122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Group Members: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Brian Waweru,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Hellen Mwaniki,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Jesicah Mutiso,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Pamela Godia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D4ECA3-88A3-A7A2-B1CD-7A3978784D6F}"/>
              </a:ext>
            </a:extLst>
          </p:cNvPr>
          <p:cNvSpPr txBox="1"/>
          <p:nvPr/>
        </p:nvSpPr>
        <p:spPr>
          <a:xfrm>
            <a:off x="6064468" y="5418113"/>
            <a:ext cx="501869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Data Science Capstone </a:t>
            </a:r>
            <a:r>
              <a:rPr lang="en-US" dirty="0"/>
              <a:t>– August 2025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573E-D6D3-B0CD-C07C-459CD26A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US" dirty="0"/>
              <a:t>Dynamic delivery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FD557-D53B-0844-8823-CB23872487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26920"/>
            <a:ext cx="3017520" cy="3901758"/>
          </a:xfrm>
        </p:spPr>
        <p:txBody>
          <a:bodyPr/>
          <a:lstStyle/>
          <a:p>
            <a:r>
              <a:rPr lang="en-US" dirty="0"/>
              <a:t>Learn to infuse energy into your delivery to leave a lasting impression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6" name="Table Placeholder 2">
            <a:extLst>
              <a:ext uri="{FF2B5EF4-FFF2-40B4-BE49-F238E27FC236}">
                <a16:creationId xmlns:a16="http://schemas.microsoft.com/office/drawing/2014/main" id="{0F79245D-314F-2B78-AB57-5196A89AD1B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676570550"/>
              </p:ext>
            </p:extLst>
          </p:nvPr>
        </p:nvGraphicFramePr>
        <p:xfrm>
          <a:off x="4525963" y="2027238"/>
          <a:ext cx="6721643" cy="388619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569688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2236581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957687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957687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591983">
                <a:tc>
                  <a:txBody>
                    <a:bodyPr/>
                    <a:lstStyle/>
                    <a:p>
                      <a:r>
                        <a:rPr lang="en-US" sz="1800" dirty="0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Actual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dirty="0"/>
                        <a:t>Audience attendance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# of attendees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dirty="0"/>
                        <a:t>Engagement 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dirty="0"/>
                        <a:t>Q&amp;A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# of 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dirty="0"/>
                        <a:t>Positive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866900">
                <a:tc>
                  <a:txBody>
                    <a:bodyPr/>
                    <a:lstStyle/>
                    <a:p>
                      <a:r>
                        <a:rPr lang="en-US" sz="1800" dirty="0"/>
                        <a:t>Rate of information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42E34-541A-0DF0-0999-C86F39258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264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Final tips &amp; takeaways</a:t>
            </a:r>
            <a:endParaRPr lang="en-Z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26E51D-0E5E-98CC-19AE-F6AC7B00BF2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36326E3-7418-ADEF-0CFC-09C0C60DE1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95483" y="2058670"/>
            <a:ext cx="3002755" cy="3687763"/>
          </a:xfrm>
        </p:spPr>
        <p:txBody>
          <a:bodyPr/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9C5DD-6B55-DF45-4C6B-6B767B71B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Navigating Q&amp;A sessions </a:t>
            </a:r>
            <a:endParaRPr lang="en-ZA" dirty="0"/>
          </a:p>
        </p:txBody>
      </p:sp>
      <p:graphicFrame>
        <p:nvGraphicFramePr>
          <p:cNvPr id="5" name="Table Placeholder 2">
            <a:extLst>
              <a:ext uri="{FF2B5EF4-FFF2-40B4-BE49-F238E27FC236}">
                <a16:creationId xmlns:a16="http://schemas.microsoft.com/office/drawing/2014/main" id="{C2599C7C-299A-2029-2887-5047F4D4A16F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195797149"/>
              </p:ext>
            </p:extLst>
          </p:nvPr>
        </p:nvGraphicFramePr>
        <p:xfrm>
          <a:off x="911225" y="2043113"/>
          <a:ext cx="10363201" cy="3886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219074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3513221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315453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315453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49FABB-E5A7-5275-61DB-17B427E9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044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/>
          <a:lstStyle/>
          <a:p>
            <a:r>
              <a:rPr lang="en-US" dirty="0"/>
              <a:t>Brita Tamm</a:t>
            </a:r>
          </a:p>
          <a:p>
            <a:r>
              <a:rPr lang="en-US" dirty="0"/>
              <a:t>502-555-0152</a:t>
            </a:r>
          </a:p>
          <a:p>
            <a:r>
              <a:rPr lang="en-US" dirty="0"/>
              <a:t>brita@firstupconsultants.com</a:t>
            </a:r>
          </a:p>
          <a:p>
            <a:r>
              <a:rPr lang="en-US" dirty="0"/>
              <a:t>www.firstupconsultants.com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219834"/>
          </a:xfrm>
        </p:spPr>
        <p:txBody>
          <a:bodyPr/>
          <a:lstStyle/>
          <a:p>
            <a:r>
              <a:rPr lang="en-US" dirty="0"/>
              <a:t>Problem Statement &amp; Objectives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1399032"/>
            <a:ext cx="8324089" cy="41666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Many businesses struggle with providing 24/7 customer service due to limited staff availability and high costs.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sz="2800" b="1" dirty="0"/>
              <a:t>OBJECTIVES:</a:t>
            </a:r>
          </a:p>
          <a:p>
            <a:r>
              <a:rPr lang="en-GB" dirty="0"/>
              <a:t>Create a conversational AI for handling customer inquiries</a:t>
            </a:r>
          </a:p>
          <a:p>
            <a:r>
              <a:rPr lang="en-GB" dirty="0"/>
              <a:t>Train a model on real-world chat data</a:t>
            </a:r>
          </a:p>
          <a:p>
            <a:r>
              <a:rPr lang="en-GB" dirty="0"/>
              <a:t>Deploy the chatbot using Streamlit for accessibility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Data Collection &amp; Preprocessing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Public customer service conversation </a:t>
            </a:r>
            <a:r>
              <a:rPr lang="en-US" sz="2400"/>
              <a:t>datasets from </a:t>
            </a:r>
            <a:r>
              <a:rPr lang="en-US" sz="2400" dirty="0"/>
              <a:t>Kaggle </a:t>
            </a:r>
            <a:r>
              <a:rPr lang="en-US" sz="2400"/>
              <a:t>or GitHub</a:t>
            </a:r>
            <a:endParaRPr lang="en-US" sz="2400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Preprocessing Steps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dirty="0"/>
              <a:t>Removed null entries, punctuation, and </a:t>
            </a:r>
            <a:r>
              <a:rPr lang="en-US" sz="2400" dirty="0" err="1"/>
              <a:t>stopwords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Tokenized text into word embeddings</a:t>
            </a:r>
          </a:p>
          <a:p>
            <a:pPr marL="0" indent="0">
              <a:buNone/>
            </a:pPr>
            <a:r>
              <a:rPr lang="en-US" sz="2400" dirty="0"/>
              <a:t>Applied lemmatization for consistency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3621024"/>
          </a:xfrm>
        </p:spPr>
        <p:txBody>
          <a:bodyPr/>
          <a:lstStyle/>
          <a:p>
            <a:r>
              <a:rPr lang="en-US" dirty="0"/>
              <a:t>The power of communication</a:t>
            </a:r>
          </a:p>
        </p:txBody>
      </p:sp>
      <p:pic>
        <p:nvPicPr>
          <p:cNvPr id="10" name="Picture Placeholder 9" descr="A person smiling at a computer">
            <a:extLst>
              <a:ext uri="{FF2B5EF4-FFF2-40B4-BE49-F238E27FC236}">
                <a16:creationId xmlns:a16="http://schemas.microsoft.com/office/drawing/2014/main" id="{0E7DFFA9-9901-3CE7-AAC2-C1754C65BD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8" r="18"/>
          <a:stretch/>
        </p:blipFill>
        <p:spPr>
          <a:xfrm>
            <a:off x="7625969" y="-9144"/>
            <a:ext cx="4581525" cy="6602413"/>
          </a:xfrm>
        </p:spPr>
      </p:pic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6784"/>
            <a:ext cx="5864352" cy="3621024"/>
          </a:xfrm>
        </p:spPr>
        <p:txBody>
          <a:bodyPr/>
          <a:lstStyle/>
          <a:p>
            <a:r>
              <a:rPr lang="en-US" dirty="0"/>
              <a:t>Overcoming nervousness</a:t>
            </a:r>
            <a:endParaRPr lang="en-ZA" dirty="0"/>
          </a:p>
        </p:txBody>
      </p:sp>
      <p:pic>
        <p:nvPicPr>
          <p:cNvPr id="12" name="Picture Placeholder 11" descr="A person in a yellow shirt">
            <a:extLst>
              <a:ext uri="{FF2B5EF4-FFF2-40B4-BE49-F238E27FC236}">
                <a16:creationId xmlns:a16="http://schemas.microsoft.com/office/drawing/2014/main" id="{BC85F8C0-B84C-01D2-4208-5596D725B2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3" r="33"/>
          <a:stretch/>
        </p:blipFill>
        <p:spPr>
          <a:xfrm>
            <a:off x="-15240" y="-15240"/>
            <a:ext cx="4581525" cy="660241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6AA66-EC20-FCAE-04B0-6BEB18463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4084320"/>
            <a:ext cx="5864225" cy="2362835"/>
          </a:xfrm>
        </p:spPr>
        <p:txBody>
          <a:bodyPr/>
          <a:lstStyle/>
          <a:p>
            <a:r>
              <a:rPr lang="en-US" dirty="0"/>
              <a:t>Confidence-building strategies</a:t>
            </a:r>
          </a:p>
        </p:txBody>
      </p:sp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Selecting </a:t>
            </a:r>
            <a:br>
              <a:rPr lang="en-US" dirty="0"/>
            </a:br>
            <a:r>
              <a:rPr lang="en-US" dirty="0"/>
              <a:t>visual aids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C8A46-D49C-FB70-9062-B672F2F7F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9694" y="4068392"/>
            <a:ext cx="5580586" cy="2197590"/>
          </a:xfrm>
        </p:spPr>
        <p:txBody>
          <a:bodyPr/>
          <a:lstStyle/>
          <a:p>
            <a:r>
              <a:rPr lang="en-US" dirty="0"/>
              <a:t>Enhancing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Effective delivery techniques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8EE59-4D4C-0681-0DD3-18233C3F94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3" y="2073275"/>
            <a:ext cx="4887594" cy="3687763"/>
          </a:xfrm>
        </p:spPr>
        <p:txBody>
          <a:bodyPr/>
          <a:lstStyle/>
          <a:p>
            <a:r>
              <a:rPr lang="en-US" dirty="0"/>
              <a:t>This is a powerful tool in public speaking. It involves varying pitch, tone, and volume to convey emotion, emphasize points, and maintain interest: </a:t>
            </a:r>
          </a:p>
          <a:p>
            <a:pPr lvl="1"/>
            <a:r>
              <a:rPr lang="en-US" dirty="0"/>
              <a:t>Pitch variation</a:t>
            </a:r>
          </a:p>
          <a:p>
            <a:pPr lvl="1"/>
            <a:r>
              <a:rPr lang="en-US" dirty="0"/>
              <a:t>Tone inflection</a:t>
            </a:r>
          </a:p>
          <a:p>
            <a:pPr lvl="1"/>
            <a:r>
              <a:rPr lang="en-US" dirty="0"/>
              <a:t>Volume control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5B1204-B9F7-0D66-EBAA-9265C1E355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10644" y="2073275"/>
            <a:ext cx="4887594" cy="3687763"/>
          </a:xfrm>
        </p:spPr>
        <p:txBody>
          <a:bodyPr/>
          <a:lstStyle/>
          <a:p>
            <a:r>
              <a:rPr lang="en-US" dirty="0"/>
              <a:t>Effective body language enhances your message, making it more impactful and memorable: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3CA8C54-30A3-3553-626E-52909A83C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Navigating Q&amp;A sessions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97CD95-A6D1-C7C3-F7D9-C0AB6438B2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3" y="2073275"/>
            <a:ext cx="3144837" cy="3687763"/>
          </a:xfrm>
        </p:spPr>
        <p:txBody>
          <a:bodyPr/>
          <a:lstStyle/>
          <a:p>
            <a:r>
              <a:rPr lang="en-US" dirty="0"/>
              <a:t>Know your material in advance</a:t>
            </a:r>
          </a:p>
          <a:p>
            <a:r>
              <a:rPr lang="en-US" dirty="0"/>
              <a:t>Anticipate common questions</a:t>
            </a:r>
          </a:p>
          <a:p>
            <a:r>
              <a:rPr lang="en-US" dirty="0"/>
              <a:t>Rehearse your responses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7454D1F-D2CD-3356-639E-75B37DE30F1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56760" y="2073275"/>
            <a:ext cx="6192838" cy="3687763"/>
          </a:xfrm>
        </p:spPr>
        <p:txBody>
          <a:bodyPr/>
          <a:lstStyle/>
          <a:p>
            <a:r>
              <a:rPr lang="en-US" dirty="0"/>
              <a:t>Maintaining composure during the Q&amp;A session is essential for projecting confidence and authority. Consider the following tips for staying composed:</a:t>
            </a:r>
          </a:p>
          <a:p>
            <a:pPr lvl="1"/>
            <a:r>
              <a:rPr lang="en-US" dirty="0"/>
              <a:t>Stay calm</a:t>
            </a:r>
          </a:p>
          <a:p>
            <a:pPr lvl="1"/>
            <a:r>
              <a:rPr lang="en-US" dirty="0"/>
              <a:t>Actively listen</a:t>
            </a:r>
          </a:p>
          <a:p>
            <a:pPr lvl="1"/>
            <a:r>
              <a:rPr lang="en-US" dirty="0"/>
              <a:t>Pause and reflect</a:t>
            </a:r>
          </a:p>
          <a:p>
            <a:pPr lvl="1"/>
            <a:r>
              <a:rPr lang="en-US" dirty="0"/>
              <a:t>Maintain eye contact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2207A1-A505-3185-A282-927E9F6F0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209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US" dirty="0"/>
              <a:t>Speaking impact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D20DBB-F3DD-CE0A-DCE1-63F191C0CC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87880"/>
            <a:ext cx="10210800" cy="1954692"/>
          </a:xfrm>
        </p:spPr>
        <p:txBody>
          <a:bodyPr/>
          <a:lstStyle/>
          <a:p>
            <a:r>
              <a:rPr lang="en-US" dirty="0"/>
              <a:t>Your ability to communicate effectively will leave a lasting impact on your audience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392FF-67AF-70B5-1C3C-58D39BDF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Picture Placeholder 9" descr="A person wearing a blue head scarf">
            <a:extLst>
              <a:ext uri="{FF2B5EF4-FFF2-40B4-BE49-F238E27FC236}">
                <a16:creationId xmlns:a16="http://schemas.microsoft.com/office/drawing/2014/main" id="{2DB9BC6B-625B-CD8D-FB1A-1E9EBC1544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962" b="962"/>
          <a:stretch/>
        </p:blipFill>
        <p:spPr>
          <a:xfrm>
            <a:off x="2179320" y="4094802"/>
            <a:ext cx="10027919" cy="2468880"/>
          </a:xfrm>
        </p:spPr>
      </p:pic>
    </p:spTree>
    <p:extLst>
      <p:ext uri="{BB962C8B-B14F-4D97-AF65-F5344CB8AC3E}">
        <p14:creationId xmlns:p14="http://schemas.microsoft.com/office/powerpoint/2010/main" val="381394816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4D714C4-5FE2-48FA-A21E-ED0E7AD4118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01540B-037D-4E23-AFCA-FDDA3CCE13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53F812E-DDE9-40A9-A0BA-64D56AFBFEB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461</Words>
  <Application>Microsoft Office PowerPoint</Application>
  <PresentationFormat>Widescreen</PresentationFormat>
  <Paragraphs>127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Avenir Next LT Pro Light</vt:lpstr>
      <vt:lpstr>Calibri</vt:lpstr>
      <vt:lpstr>Posterama</vt:lpstr>
      <vt:lpstr>Wingdings</vt:lpstr>
      <vt:lpstr>Custom</vt:lpstr>
      <vt:lpstr>Multi-lingual Chatbot for e-commerce start-up venturing in the Kenyan Market</vt:lpstr>
      <vt:lpstr>Problem Statement &amp; Objectives</vt:lpstr>
      <vt:lpstr>Data Collection &amp; Preprocessing</vt:lpstr>
      <vt:lpstr>The power of communication</vt:lpstr>
      <vt:lpstr>Overcoming nervousness</vt:lpstr>
      <vt:lpstr>Selecting  visual aids</vt:lpstr>
      <vt:lpstr>Effective delivery techniques</vt:lpstr>
      <vt:lpstr>Navigating Q&amp;A sessions</vt:lpstr>
      <vt:lpstr>Speaking impact</vt:lpstr>
      <vt:lpstr>Dynamic delivery</vt:lpstr>
      <vt:lpstr>Final tips &amp; takeaways</vt:lpstr>
      <vt:lpstr>Navigating Q&amp;A sessions 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2023-12-19T17:34:13Z</dcterms:created>
  <dcterms:modified xsi:type="dcterms:W3CDTF">2025-07-24T20:01:26Z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